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921" r:id="rId3"/>
    <p:sldId id="922" r:id="rId4"/>
    <p:sldId id="931" r:id="rId5"/>
    <p:sldId id="932" r:id="rId6"/>
    <p:sldId id="933" r:id="rId7"/>
    <p:sldId id="1154" r:id="rId8"/>
    <p:sldId id="348" r:id="rId9"/>
    <p:sldId id="349" r:id="rId10"/>
    <p:sldId id="350" r:id="rId11"/>
    <p:sldId id="930" r:id="rId12"/>
    <p:sldId id="1155" r:id="rId13"/>
    <p:sldId id="1157" r:id="rId14"/>
    <p:sldId id="920" r:id="rId15"/>
    <p:sldId id="923" r:id="rId16"/>
    <p:sldId id="928" r:id="rId17"/>
    <p:sldId id="1239" r:id="rId18"/>
    <p:sldId id="924" r:id="rId19"/>
    <p:sldId id="925" r:id="rId20"/>
    <p:sldId id="92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ra, Sayan" initials="MS" lastIdx="4" clrIdx="0">
    <p:extLst>
      <p:ext uri="{19B8F6BF-5375-455C-9EA6-DF929625EA0E}">
        <p15:presenceInfo xmlns:p15="http://schemas.microsoft.com/office/powerpoint/2012/main" userId="S::mitras@illinois.edu::9331dbf9-e37c-4c85-b78a-62b4e8350b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85246" autoAdjust="0"/>
  </p:normalViewPr>
  <p:slideViewPr>
    <p:cSldViewPr showGuides="1">
      <p:cViewPr varScale="1">
        <p:scale>
          <a:sx n="73" d="100"/>
          <a:sy n="73" d="100"/>
        </p:scale>
        <p:origin x="208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0T13:14:55.322" idx="1">
    <p:pos x="6895" y="1051"/>
    <p:text>1. Combine this with the next slide. 2. Double speed the video. 3. 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3656C-0EA3-408C-BAA4-B14022CE66AA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1D770-1E3A-4068-8773-94408BE3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67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important topic you have never heard 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scientist log(n), </a:t>
            </a:r>
            <a:r>
              <a:rPr lang="en-US" dirty="0" err="1"/>
              <a:t>algorithmist</a:t>
            </a:r>
            <a:r>
              <a:rPr lang="en-US" dirty="0"/>
              <a:t> O(Poly(n)), verification engineer O(PSPACE(n))</a:t>
            </a:r>
          </a:p>
          <a:p>
            <a:endParaRPr lang="en-US" dirty="0"/>
          </a:p>
          <a:p>
            <a:r>
              <a:rPr lang="en-US" dirty="0"/>
              <a:t>buzzkills, hype-kills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Roshomon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40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9ee6c7ea1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9ee6c7ea1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94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3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5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9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2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8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26BC2-D01D-4DFD-8054-7E068A9DCB0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5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security/tag/automated-reasoning/" TargetMode="External"/><Relationship Id="rId2" Type="http://schemas.openxmlformats.org/officeDocument/2006/relationships/hyperlink" Target="https://www.microsoft.com/en-us/research/project/sl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cacm.acm.org/magazines/2018/4/226371-lessons-from-building-static-analysis-tools-at-google/full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org/db/conf/cav/index.html" TargetMode="External"/><Relationship Id="rId2" Type="http://schemas.openxmlformats.org/officeDocument/2006/relationships/hyperlink" Target="https://awards.acm.org/doctoral-disser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lp.org/db/conf/tacas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tiff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7G4NF2D?pf_rd_r=MNT3VZ4P6Q0G864WDV0Q&amp;pf_rd_p=8fe9b1d0-f378-4356-8bb8-cada7525eadd&amp;pd_rd_r=ece02fcb-71b5-4761-b95a-4a3372b5f3f5&amp;pd_rd_w=uKUaY&amp;pd_rd_wg=N1bMh&amp;ref_=pd_gw_unk" TargetMode="External"/><Relationship Id="rId2" Type="http://schemas.openxmlformats.org/officeDocument/2006/relationships/hyperlink" Target="https://wiki.illinois.edu/wiki/pages/viewpage.action?pageId=64259890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iki.illinois.edu/wiki/display/ECECS584FVECS/Project+ideas+and+resources%3A+Fall+202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11" Type="http://schemas.openxmlformats.org/officeDocument/2006/relationships/comments" Target="../comments/comment1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10363200" cy="1470025"/>
          </a:xfrm>
        </p:spPr>
        <p:txBody>
          <a:bodyPr>
            <a:noAutofit/>
          </a:bodyPr>
          <a:lstStyle/>
          <a:p>
            <a:r>
              <a:rPr lang="en-US" dirty="0"/>
              <a:t>Introduction to the course:</a:t>
            </a:r>
            <a:br>
              <a:rPr lang="en-US" dirty="0"/>
            </a:br>
            <a:r>
              <a:rPr lang="en-US" dirty="0"/>
              <a:t>Verifying cyberphysical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971800"/>
            <a:ext cx="8534400" cy="3200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Verifying cyberphysical systems</a:t>
            </a:r>
          </a:p>
          <a:p>
            <a:r>
              <a:rPr lang="en-US" dirty="0"/>
              <a:t>August 23</a:t>
            </a:r>
            <a:r>
              <a:rPr lang="en-US" baseline="30000" dirty="0"/>
              <a:t>th</a:t>
            </a:r>
            <a:r>
              <a:rPr lang="en-US" dirty="0"/>
              <a:t> 2021, ECEB 2013</a:t>
            </a:r>
          </a:p>
          <a:p>
            <a:r>
              <a:rPr lang="en-US" dirty="0"/>
              <a:t>Sayan Mitra</a:t>
            </a:r>
          </a:p>
          <a:p>
            <a:r>
              <a:rPr lang="en-US" dirty="0"/>
              <a:t>CSL 266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Mitrasayn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5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2F04-66BE-D14F-ACA9-A5159BB1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cyber-physical</a:t>
            </a:r>
            <a:r>
              <a:rPr lang="en-US" dirty="0"/>
              <a:t>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216F6-CE4D-6C48-B832-37CA2ED8A570}"/>
              </a:ext>
            </a:extLst>
          </p:cNvPr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44FEB56-D8F1-0840-A61B-EDE0CA3750C6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ard 20">
              <a:extLst>
                <a:ext uri="{FF2B5EF4-FFF2-40B4-BE49-F238E27FC236}">
                  <a16:creationId xmlns:a16="http://schemas.microsoft.com/office/drawing/2014/main" id="{FDE47286-BDCD-5940-BB15-826F3C5A077A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Proof Certificate</a:t>
              </a:r>
            </a:p>
          </p:txBody>
        </p:sp>
        <p:sp>
          <p:nvSpPr>
            <p:cNvPr id="12" name="Flowchart: Card 18">
              <a:extLst>
                <a:ext uri="{FF2B5EF4-FFF2-40B4-BE49-F238E27FC236}">
                  <a16:creationId xmlns:a16="http://schemas.microsoft.com/office/drawing/2014/main" id="{DA800C9B-BC5B-CE43-87FA-86DA3789E257}"/>
                </a:ext>
              </a:extLst>
            </p:cNvPr>
            <p:cNvSpPr/>
            <p:nvPr/>
          </p:nvSpPr>
          <p:spPr>
            <a:xfrm>
              <a:off x="758311" y="2424571"/>
              <a:ext cx="1533873" cy="178574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System Model/Code &amp; Property</a:t>
              </a: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Flowchart: Card 23">
              <a:extLst>
                <a:ext uri="{FF2B5EF4-FFF2-40B4-BE49-F238E27FC236}">
                  <a16:creationId xmlns:a16="http://schemas.microsoft.com/office/drawing/2014/main" id="{363711EF-1F34-D646-8B6B-03D061F2755B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6D9D9-2688-464B-8229-D8CBB0B19C3A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896B0-6F6A-9443-9B35-D9ADB8B364A4}"/>
                </a:ext>
              </a:extLst>
            </p:cNvPr>
            <p:cNvCxnSpPr>
              <a:stCxn id="8" idx="1"/>
              <a:endCxn id="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9CD5F-FF28-A542-BA33-4BCE13653AB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687308-2E80-6848-AACD-AACFD4FCC1DF}"/>
              </a:ext>
            </a:extLst>
          </p:cNvPr>
          <p:cNvSpPr/>
          <p:nvPr/>
        </p:nvSpPr>
        <p:spPr>
          <a:xfrm>
            <a:off x="224311" y="442685"/>
            <a:ext cx="2294666" cy="1497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System.</a:t>
            </a:r>
            <a:r>
              <a:rPr lang="en-US" sz="1600" dirty="0"/>
              <a:t> A program/system for </a:t>
            </a:r>
            <a:r>
              <a:rPr lang="en-US" sz="1600" i="1" dirty="0"/>
              <a:t>lane keeping control </a:t>
            </a:r>
            <a:r>
              <a:rPr lang="en-US" sz="1600" dirty="0"/>
              <a:t>for vehicles</a:t>
            </a:r>
            <a:endParaRPr lang="en-US" sz="16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89C58-1D97-BC4A-A5F6-29B78EE63599}"/>
              </a:ext>
            </a:extLst>
          </p:cNvPr>
          <p:cNvSpPr/>
          <p:nvPr/>
        </p:nvSpPr>
        <p:spPr>
          <a:xfrm>
            <a:off x="234740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Requirement.</a:t>
            </a:r>
            <a:r>
              <a:rPr lang="en-US" sz="1600" dirty="0"/>
              <a:t> The vehicle does not go outside the lane boundaries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FD4E3-7D07-2A41-AAB7-1C4FB7C69E3B}"/>
              </a:ext>
            </a:extLst>
          </p:cNvPr>
          <p:cNvSpPr/>
          <p:nvPr/>
        </p:nvSpPr>
        <p:spPr>
          <a:xfrm>
            <a:off x="4942593" y="4810585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Verification tool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6A9B8-B998-D746-B8B1-D5C9B823E110}"/>
              </a:ext>
            </a:extLst>
          </p:cNvPr>
          <p:cNvSpPr/>
          <p:nvPr/>
        </p:nvSpPr>
        <p:spPr>
          <a:xfrm>
            <a:off x="9671887" y="1153704"/>
            <a:ext cx="2294666" cy="1838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counterexample. </a:t>
            </a:r>
            <a:r>
              <a:rPr lang="en-US" sz="1600" dirty="0"/>
              <a:t>A particular environment situation (lane geometry, sensor failure, computer configuration) that makes the vehicle go outside lanes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43580-8B5C-394A-B0F3-ADB7C8F5365B}"/>
              </a:ext>
            </a:extLst>
          </p:cNvPr>
          <p:cNvSpPr/>
          <p:nvPr/>
        </p:nvSpPr>
        <p:spPr>
          <a:xfrm>
            <a:off x="9671887" y="3563960"/>
            <a:ext cx="2294666" cy="1389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mathematical proof that establishes that for all </a:t>
            </a:r>
            <a:r>
              <a:rPr lang="en-US" sz="1600" i="1" dirty="0"/>
              <a:t>allowed </a:t>
            </a:r>
            <a:r>
              <a:rPr lang="en-US" sz="1600" dirty="0"/>
              <a:t>inputs and environments the vehicle stays with the lane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48F11-59BE-8341-8AE4-9684DC67894E}"/>
              </a:ext>
            </a:extLst>
          </p:cNvPr>
          <p:cNvSpPr/>
          <p:nvPr/>
        </p:nvSpPr>
        <p:spPr>
          <a:xfrm>
            <a:off x="224311" y="2136952"/>
            <a:ext cx="2294666" cy="1157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Model/assumptions for executing such programs including the effects on the physical vehicle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E18DE-9F43-174C-B3F6-8514081E373E}"/>
              </a:ext>
            </a:extLst>
          </p:cNvPr>
          <p:cNvSpPr txBox="1"/>
          <p:nvPr/>
        </p:nvSpPr>
        <p:spPr>
          <a:xfrm>
            <a:off x="1171415" y="6293270"/>
            <a:ext cx="1041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can we build such a tool? How expensive is it? How well is it going to work? Under what assumptions?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F2F5C4-E261-FE4F-AF84-11BA362D5A1A}"/>
              </a:ext>
            </a:extLst>
          </p:cNvPr>
          <p:cNvGrpSpPr/>
          <p:nvPr/>
        </p:nvGrpSpPr>
        <p:grpSpPr>
          <a:xfrm>
            <a:off x="2940578" y="3563960"/>
            <a:ext cx="990600" cy="480170"/>
            <a:chOff x="6274594" y="3961473"/>
            <a:chExt cx="5678255" cy="157137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2F53B1-156C-494C-AEC2-12BEA35F3C55}"/>
                </a:ext>
              </a:extLst>
            </p:cNvPr>
            <p:cNvSpPr/>
            <p:nvPr/>
          </p:nvSpPr>
          <p:spPr>
            <a:xfrm>
              <a:off x="8189082" y="4953032"/>
              <a:ext cx="1594734" cy="57982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>
                  <a:solidFill>
                    <a:schemeClr val="bg1"/>
                  </a:solidFill>
                  <a:latin typeface="+mj-lt"/>
                </a:rPr>
                <a:t>Environment</a:t>
              </a:r>
            </a:p>
            <a:p>
              <a:pPr algn="ctr"/>
              <a:r>
                <a:rPr lang="en-US" sz="100" dirty="0">
                  <a:solidFill>
                    <a:schemeClr val="bg1"/>
                  </a:solidFill>
                  <a:latin typeface="+mj-lt"/>
                </a:rPr>
                <a:t>/ Track</a:t>
              </a:r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8ACD0CC1-7C60-EF4F-A259-178229A6B582}"/>
                </a:ext>
              </a:extLst>
            </p:cNvPr>
            <p:cNvCxnSpPr>
              <a:cxnSpLocks/>
              <a:stCxn id="31" idx="3"/>
              <a:endCxn id="27" idx="3"/>
            </p:cNvCxnSpPr>
            <p:nvPr/>
          </p:nvCxnSpPr>
          <p:spPr>
            <a:xfrm flipH="1">
              <a:off x="9783816" y="4300817"/>
              <a:ext cx="2169033" cy="942125"/>
            </a:xfrm>
            <a:prstGeom prst="bentConnector3">
              <a:avLst>
                <a:gd name="adj1" fmla="val -1038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26FF4E3-4E9F-F14F-9338-B2177EC26C05}"/>
                    </a:ext>
                  </a:extLst>
                </p:cNvPr>
                <p:cNvSpPr txBox="1"/>
                <p:nvPr/>
              </p:nvSpPr>
              <p:spPr>
                <a:xfrm>
                  <a:off x="9997692" y="4100026"/>
                  <a:ext cx="146542" cy="100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26FF4E3-4E9F-F14F-9338-B2177EC26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7692" y="4100026"/>
                  <a:ext cx="146542" cy="10072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315831-7E16-4048-874D-78C486E96888}"/>
                    </a:ext>
                  </a:extLst>
                </p:cNvPr>
                <p:cNvSpPr txBox="1"/>
                <p:nvPr/>
              </p:nvSpPr>
              <p:spPr>
                <a:xfrm>
                  <a:off x="11155486" y="5290625"/>
                  <a:ext cx="183319" cy="100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315831-7E16-4048-874D-78C486E96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486" y="5290625"/>
                  <a:ext cx="183319" cy="100722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76645B6-1C49-A548-84D7-4CFD6BB69EAD}"/>
                    </a:ext>
                  </a:extLst>
                </p:cNvPr>
                <p:cNvSpPr/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en-US" sz="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76645B6-1C49-A548-84D7-4CFD6BB69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D6D00C-725B-6D4E-889F-9E04FA0EDDA8}"/>
                </a:ext>
              </a:extLst>
            </p:cNvPr>
            <p:cNvSpPr/>
            <p:nvPr/>
          </p:nvSpPr>
          <p:spPr>
            <a:xfrm>
              <a:off x="6274594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>
                  <a:solidFill>
                    <a:schemeClr val="tx1"/>
                  </a:solidFill>
                  <a:latin typeface="+mj-lt"/>
                </a:rPr>
                <a:t>Perception</a:t>
              </a: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E0A6172-08F2-9449-A74E-AE0A2ADB3F79}"/>
                </a:ext>
              </a:extLst>
            </p:cNvPr>
            <p:cNvCxnSpPr>
              <a:cxnSpLocks/>
              <a:stCxn id="27" idx="1"/>
              <a:endCxn id="32" idx="1"/>
            </p:cNvCxnSpPr>
            <p:nvPr/>
          </p:nvCxnSpPr>
          <p:spPr>
            <a:xfrm rot="10800000">
              <a:off x="6274594" y="4300817"/>
              <a:ext cx="1914488" cy="942126"/>
            </a:xfrm>
            <a:prstGeom prst="bentConnector3">
              <a:avLst>
                <a:gd name="adj1" fmla="val 11176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142B7F-BD7B-D64F-AE16-EDF41837B1FA}"/>
                </a:ext>
              </a:extLst>
            </p:cNvPr>
            <p:cNvSpPr/>
            <p:nvPr/>
          </p:nvSpPr>
          <p:spPr>
            <a:xfrm>
              <a:off x="8189082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>
                  <a:solidFill>
                    <a:schemeClr val="tx1"/>
                  </a:solidFill>
                  <a:latin typeface="+mj-lt"/>
                </a:rPr>
                <a:t>Controller program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FBF41C1-740A-784D-8686-C80FDBD4F734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>
              <a:off x="7869328" y="4300816"/>
              <a:ext cx="319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365BDFF-60C2-AD49-97CD-5E22C45055EF}"/>
                </a:ext>
              </a:extLst>
            </p:cNvPr>
            <p:cNvCxnSpPr>
              <a:cxnSpLocks/>
              <a:stCxn id="34" idx="3"/>
              <a:endCxn id="31" idx="1"/>
            </p:cNvCxnSpPr>
            <p:nvPr/>
          </p:nvCxnSpPr>
          <p:spPr>
            <a:xfrm>
              <a:off x="9783816" y="4300816"/>
              <a:ext cx="57429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4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1163A-52EF-454D-A357-35C4F9E6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 in this course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99E284-2DEE-5248-A129-484E485B8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i="1" dirty="0">
                <a:ea typeface="Cambria Math" panose="02040503050406030204" pitchFamily="18" charset="0"/>
              </a:rPr>
              <a:t>Write programs (tools) that prove correctness</a:t>
            </a:r>
          </a:p>
          <a:p>
            <a:endParaRPr lang="en-US" sz="3600" i="1" dirty="0">
              <a:ea typeface="Cambria Math" panose="02040503050406030204" pitchFamily="18" charset="0"/>
            </a:endParaRPr>
          </a:p>
          <a:p>
            <a:r>
              <a:rPr lang="en-US" sz="3600" i="1" dirty="0">
                <a:ea typeface="Cambria Math" panose="02040503050406030204" pitchFamily="18" charset="0"/>
              </a:rPr>
              <a:t>Understand fundamental limits of creating such tools</a:t>
            </a:r>
          </a:p>
          <a:p>
            <a:endParaRPr lang="en-US" sz="3600" i="1" dirty="0">
              <a:ea typeface="Cambria Math" panose="02040503050406030204" pitchFamily="18" charset="0"/>
            </a:endParaRPr>
          </a:p>
          <a:p>
            <a:r>
              <a:rPr lang="en-US" sz="3600" i="1" dirty="0">
                <a:ea typeface="Cambria Math" panose="02040503050406030204" pitchFamily="18" charset="0"/>
              </a:rPr>
              <a:t>Learn models of CPS at different levels of abstractions</a:t>
            </a:r>
          </a:p>
          <a:p>
            <a:endParaRPr lang="en-US" sz="3600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3600" i="1" dirty="0">
                <a:ea typeface="Cambria Math" panose="02040503050406030204" pitchFamily="18" charset="0"/>
              </a:rPr>
              <a:t>Gain research experience</a:t>
            </a:r>
          </a:p>
          <a:p>
            <a:pPr marL="0" indent="0">
              <a:buNone/>
            </a:pPr>
            <a:endParaRPr lang="en-US" sz="3600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2EE71A-9E13-094C-B557-B2A57F00EE37}"/>
              </a:ext>
            </a:extLst>
          </p:cNvPr>
          <p:cNvSpPr/>
          <p:nvPr/>
        </p:nvSpPr>
        <p:spPr>
          <a:xfrm>
            <a:off x="762000" y="289453"/>
            <a:ext cx="1179583" cy="1113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Algorithm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or Method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6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B780B-3323-374E-9A74-E72DEDEA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8"/>
            <a:ext cx="11658600" cy="1143000"/>
          </a:xfrm>
        </p:spPr>
        <p:txBody>
          <a:bodyPr>
            <a:noAutofit/>
          </a:bodyPr>
          <a:lstStyle/>
          <a:p>
            <a:r>
              <a:rPr lang="en-US" sz="4800" dirty="0"/>
              <a:t>Successes of Verification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71B0A-1593-814B-9DAB-DF49E145F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90678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Hardware verification now standard in EDA tools from Synopsys, Cadence, etc.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hlinkClick r:id="rId2"/>
              </a:rPr>
              <a:t>SLAM</a:t>
            </a:r>
            <a:r>
              <a:rPr lang="en-US" dirty="0"/>
              <a:t> tool from MSR routinely used for verification of Device Drivers at Microsoft: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hlinkClick r:id="rId3"/>
              </a:rPr>
              <a:t>AMAZON</a:t>
            </a:r>
            <a:r>
              <a:rPr lang="en-US" dirty="0"/>
              <a:t> AWS developers write proofs using CBMC and other Automated reasoning tools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err="1">
                <a:hlinkClick r:id="rId4"/>
              </a:rPr>
              <a:t>Goolge</a:t>
            </a:r>
            <a:r>
              <a:rPr lang="en-US" dirty="0"/>
              <a:t> runs static analysis tools on their entire codebase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Formal modeling and analysis is becoming part of certification process for avionics (e.g., ASTREE); DO-333 supplement of DO-178C identifies aspects of airworthiness certification that pertains to of software using </a:t>
            </a:r>
            <a:r>
              <a:rPr lang="en-US" i="1" dirty="0"/>
              <a:t>formal methods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Coverity, Galois, SRI, and others</a:t>
            </a:r>
            <a:r>
              <a:rPr lang="en-US" i="1" dirty="0"/>
              <a:t> 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Automotive and manufacturing ... coming soon.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27C4-0662-CC4D-8DD5-EF77B2FED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604" y="5067743"/>
            <a:ext cx="5072396" cy="17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6332-37C1-3449-954D-39627714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Intellectual successes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B6E4-7061-9040-8E2A-2604D36D5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Turing Awards: </a:t>
            </a:r>
            <a:r>
              <a:rPr lang="en-US" dirty="0" err="1"/>
              <a:t>Lamport</a:t>
            </a:r>
            <a:r>
              <a:rPr lang="en-US" dirty="0"/>
              <a:t> (2014), Clarke, Sifakis &amp; Emerson (2008), </a:t>
            </a:r>
            <a:r>
              <a:rPr lang="en-US" dirty="0" err="1"/>
              <a:t>Pnueli</a:t>
            </a:r>
            <a:r>
              <a:rPr lang="en-US" dirty="0"/>
              <a:t> (1997), Lampson (1992), Milner (1991), Hoare (1980), Dijkstra (1972) 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ACM Doctoral Dissertation Award: </a:t>
            </a:r>
            <a:r>
              <a:rPr lang="en-US" dirty="0">
                <a:hlinkClick r:id="rId2"/>
              </a:rPr>
              <a:t>Chuchu Fan </a:t>
            </a:r>
            <a:r>
              <a:rPr lang="en-US" dirty="0"/>
              <a:t>(2020) alumni of this class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Covers and connects some of the brightest ideas in CS and control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Vibrant community: </a:t>
            </a:r>
            <a:r>
              <a:rPr lang="en-US" dirty="0">
                <a:hlinkClick r:id="rId3"/>
              </a:rPr>
              <a:t>CAV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TACAS</a:t>
            </a:r>
            <a:r>
              <a:rPr lang="en-US" dirty="0"/>
              <a:t>, PLDI (programming languages),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HSCC, </a:t>
            </a:r>
            <a:r>
              <a:rPr lang="en-US" dirty="0" err="1"/>
              <a:t>EMSoft</a:t>
            </a:r>
            <a:r>
              <a:rPr lang="en-US" dirty="0"/>
              <a:t>, ICCPS (hybrid and cyber-physical systems)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Robotics, automatic control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AI and machine learning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Faculty and research positions: Alumni of this course are professors at Vanderbilt, UNC Chapel Hill, MIT, Kansas, Stoney Brook, and researchers at Waymo, Toyota, Boeing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80E76-0D94-AE41-A07F-BDFCB9EF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7598664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Challenge 1: Models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3355-F452-884A-B897-4B5C2CCF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7469124" cy="3547872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To prove anything, first we have to start with assumptions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Assumptions are captured in the </a:t>
            </a:r>
            <a:r>
              <a:rPr lang="en-US" sz="2000" i="1" dirty="0"/>
              <a:t>models</a:t>
            </a:r>
            <a:r>
              <a:rPr lang="en-US" sz="2000" dirty="0"/>
              <a:t> (of cyberphysical systems)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1/3 of this class is about models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Programs, state machines, or differential equations, block diagrams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Discrete or continuous time, state or both -- hybrid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Deterministic or nondeterministic or probabilistic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Composition and interfaces, abstraction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Modeling languages, tools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1026" name="Picture 2" descr="George E. P. Box | Tribal Simplicity">
            <a:extLst>
              <a:ext uri="{FF2B5EF4-FFF2-40B4-BE49-F238E27FC236}">
                <a16:creationId xmlns:a16="http://schemas.microsoft.com/office/drawing/2014/main" id="{9A3F5DE3-313B-9C4E-A3F4-8B3F5190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0" y="1877378"/>
            <a:ext cx="4137660" cy="310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1CE0E-4256-5245-8AAD-D3B14154B485}"/>
              </a:ext>
            </a:extLst>
          </p:cNvPr>
          <p:cNvSpPr txBox="1"/>
          <p:nvPr/>
        </p:nvSpPr>
        <p:spPr>
          <a:xfrm>
            <a:off x="8229600" y="4980622"/>
            <a:ext cx="29418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tribalsimplicity.com</a:t>
            </a:r>
            <a:r>
              <a:rPr lang="en-US" sz="700" dirty="0"/>
              <a:t>/2014/07/28/</a:t>
            </a:r>
            <a:r>
              <a:rPr lang="en-US" sz="700" dirty="0" err="1"/>
              <a:t>george</a:t>
            </a:r>
            <a:r>
              <a:rPr lang="en-US" sz="700" dirty="0"/>
              <a:t>-box-models-wrong-useful/</a:t>
            </a:r>
          </a:p>
        </p:txBody>
      </p:sp>
    </p:spTree>
    <p:extLst>
      <p:ext uri="{BB962C8B-B14F-4D97-AF65-F5344CB8AC3E}">
        <p14:creationId xmlns:p14="http://schemas.microsoft.com/office/powerpoint/2010/main" val="26134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E3F0-D906-504D-A6B6-EB96138E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2: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6468D-F5EB-E14F-8AD2-D916C174A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09" y="1600201"/>
            <a:ext cx="7979782" cy="392411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Verification of hybrid automaton is </a:t>
            </a:r>
            <a:r>
              <a:rPr lang="en-US" i="1" dirty="0"/>
              <a:t>undecidable</a:t>
            </a:r>
          </a:p>
          <a:p>
            <a:pPr lvl="1">
              <a:lnSpc>
                <a:spcPct val="120000"/>
              </a:lnSpc>
            </a:pPr>
            <a:r>
              <a:rPr lang="en-US" i="1" dirty="0"/>
              <a:t>No one </a:t>
            </a:r>
            <a:r>
              <a:rPr lang="en-US" dirty="0"/>
              <a:t>can find the  is Algorithm of that type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Approximate and bounded time versions of the problem can be solved algorithmically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Often the algorithms do not </a:t>
            </a:r>
            <a:r>
              <a:rPr lang="en-US" i="1" dirty="0"/>
              <a:t>scale </a:t>
            </a:r>
            <a:r>
              <a:rPr lang="en-US" dirty="0"/>
              <a:t>with the size of the model, number of agents, time horizon, etc.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2B1FEB-EB70-0249-8C9F-951495B73593}"/>
              </a:ext>
            </a:extLst>
          </p:cNvPr>
          <p:cNvGrpSpPr/>
          <p:nvPr/>
        </p:nvGrpSpPr>
        <p:grpSpPr>
          <a:xfrm>
            <a:off x="8609803" y="1905000"/>
            <a:ext cx="2972597" cy="798912"/>
            <a:chOff x="758311" y="2413698"/>
            <a:chExt cx="6840667" cy="183849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A41CB3-3F1F-D642-A979-267CF4F8430A}"/>
                </a:ext>
              </a:extLst>
            </p:cNvPr>
            <p:cNvCxnSpPr>
              <a:stCxn id="11" idx="1"/>
              <a:endCxn id="14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ard 20">
              <a:extLst>
                <a:ext uri="{FF2B5EF4-FFF2-40B4-BE49-F238E27FC236}">
                  <a16:creationId xmlns:a16="http://schemas.microsoft.com/office/drawing/2014/main" id="{94A64465-FB22-8347-9023-2A3643427009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315B2F-9DAC-CE41-8B55-ED033C731F99}"/>
                </a:ext>
              </a:extLst>
            </p:cNvPr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4" name="Flowchart: Card 18">
                <a:extLst>
                  <a:ext uri="{FF2B5EF4-FFF2-40B4-BE49-F238E27FC236}">
                    <a16:creationId xmlns:a16="http://schemas.microsoft.com/office/drawing/2014/main" id="{1C1C9E96-6B4E-2D46-8661-37FB546090C4}"/>
                  </a:ext>
                </a:extLst>
              </p:cNvPr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E01A9A7-7F33-F746-9533-5E6770C11B70}"/>
                  </a:ext>
                </a:extLst>
              </p:cNvPr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AA57741-A1EB-4D43-97A2-7748F797D770}"/>
                  </a:ext>
                </a:extLst>
              </p:cNvPr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53342CB-83ED-6C41-8B03-6CACF76138DB}"/>
                  </a:ext>
                </a:extLst>
              </p:cNvPr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EED08110-07CF-1F4B-A1CD-C275AA763ED2}"/>
                  </a:ext>
                </a:extLst>
              </p:cNvPr>
              <p:cNvCxnSpPr>
                <a:stCxn id="17" idx="7"/>
                <a:endCxn id="15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E7C70251-DC4A-3A40-9D48-3194090D8BB5}"/>
                  </a:ext>
                </a:extLst>
              </p:cNvPr>
              <p:cNvCxnSpPr>
                <a:stCxn id="17" idx="3"/>
                <a:endCxn id="16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B95357B7-A9B0-B948-9CEA-C8F69159713E}"/>
                  </a:ext>
                </a:extLst>
              </p:cNvPr>
              <p:cNvCxnSpPr>
                <a:stCxn id="17" idx="6"/>
                <a:endCxn id="16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6CCFE79A-E0B4-2646-92C2-E510B5596D42}"/>
                  </a:ext>
                </a:extLst>
              </p:cNvPr>
              <p:cNvCxnSpPr>
                <a:stCxn id="16" idx="6"/>
                <a:endCxn id="15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lowchart: Card 23">
              <a:extLst>
                <a:ext uri="{FF2B5EF4-FFF2-40B4-BE49-F238E27FC236}">
                  <a16:creationId xmlns:a16="http://schemas.microsoft.com/office/drawing/2014/main" id="{BBCEDF0C-AC66-6442-8B35-F5EB71C3CA5E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D26959-6DC9-BE48-B297-ED14E3246485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0FEFC2-B9AF-DB48-8038-382BECB4D87F}"/>
                </a:ext>
              </a:extLst>
            </p:cNvPr>
            <p:cNvCxnSpPr>
              <a:stCxn id="10" idx="1"/>
              <a:endCxn id="11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575B75-9C5A-354D-8C7B-A04CA55D6981}"/>
                </a:ext>
              </a:extLst>
            </p:cNvPr>
            <p:cNvCxnSpPr>
              <a:stCxn id="8" idx="1"/>
              <a:endCxn id="11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738C31-03B4-3441-8395-99648B9A0BC5}"/>
              </a:ext>
            </a:extLst>
          </p:cNvPr>
          <p:cNvSpPr txBox="1"/>
          <p:nvPr/>
        </p:nvSpPr>
        <p:spPr>
          <a:xfrm>
            <a:off x="699815" y="5948350"/>
            <a:ext cx="10240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Trilemma: </a:t>
            </a:r>
            <a:r>
              <a:rPr lang="en-US" sz="2400" b="1" dirty="0">
                <a:solidFill>
                  <a:srgbClr val="FF0000"/>
                </a:solidFill>
              </a:rPr>
              <a:t>Scalability</a:t>
            </a:r>
            <a:r>
              <a:rPr lang="en-US" sz="2400" dirty="0">
                <a:solidFill>
                  <a:srgbClr val="FF0000"/>
                </a:solidFill>
              </a:rPr>
              <a:t> of analysis vs </a:t>
            </a:r>
            <a:r>
              <a:rPr lang="en-US" sz="2400" b="1" dirty="0">
                <a:solidFill>
                  <a:srgbClr val="FF0000"/>
                </a:solidFill>
              </a:rPr>
              <a:t>Expressivity</a:t>
            </a:r>
            <a:r>
              <a:rPr lang="en-US" sz="2400" dirty="0">
                <a:solidFill>
                  <a:srgbClr val="FF0000"/>
                </a:solidFill>
              </a:rPr>
              <a:t> of model vs </a:t>
            </a:r>
            <a:r>
              <a:rPr lang="en-US" sz="2400" b="1" dirty="0">
                <a:solidFill>
                  <a:srgbClr val="FF0000"/>
                </a:solidFill>
              </a:rPr>
              <a:t>Precision</a:t>
            </a:r>
            <a:r>
              <a:rPr lang="en-US" sz="2400" dirty="0">
                <a:solidFill>
                  <a:srgbClr val="FF0000"/>
                </a:solidFill>
              </a:rPr>
              <a:t> of analysis </a:t>
            </a:r>
          </a:p>
        </p:txBody>
      </p:sp>
    </p:spTree>
    <p:extLst>
      <p:ext uri="{BB962C8B-B14F-4D97-AF65-F5344CB8AC3E}">
        <p14:creationId xmlns:p14="http://schemas.microsoft.com/office/powerpoint/2010/main" val="299915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20DA-D887-914C-8A2C-594467E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on scalability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7618C-A588-7F4F-BCBB-74D0627D4B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394890"/>
            <a:ext cx="1968946" cy="2068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BFA50-A7C4-454E-94DA-E5D7D3E12F82}"/>
              </a:ext>
            </a:extLst>
          </p:cNvPr>
          <p:cNvSpPr txBox="1"/>
          <p:nvPr/>
        </p:nvSpPr>
        <p:spPr>
          <a:xfrm>
            <a:off x="2006816" y="446311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DDB4-DB46-2040-8C9F-46A4D08DA7A8}"/>
              </a:ext>
            </a:extLst>
          </p:cNvPr>
          <p:cNvSpPr txBox="1"/>
          <p:nvPr/>
        </p:nvSpPr>
        <p:spPr>
          <a:xfrm>
            <a:off x="2298808" y="2690336"/>
            <a:ext cx="83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Solution does not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989CA-692C-C84D-A98E-FAB90F7160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561" y="2397382"/>
            <a:ext cx="1968946" cy="206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1CD5B1-F938-514F-8265-4C41DC0ECE94}"/>
              </a:ext>
            </a:extLst>
          </p:cNvPr>
          <p:cNvSpPr txBox="1"/>
          <p:nvPr/>
        </p:nvSpPr>
        <p:spPr>
          <a:xfrm>
            <a:off x="5525377" y="4465602"/>
            <a:ext cx="131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algorithmist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2B509-CE30-BC41-AD69-B399CC14D87B}"/>
              </a:ext>
            </a:extLst>
          </p:cNvPr>
          <p:cNvSpPr txBox="1"/>
          <p:nvPr/>
        </p:nvSpPr>
        <p:spPr>
          <a:xfrm>
            <a:off x="5817369" y="2692828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perfect!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3FFF88-B635-2C47-89BD-DEC16F42F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8" y="2386869"/>
            <a:ext cx="1968946" cy="2068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CE2ABD-D139-E147-B17B-964E8CB0177E}"/>
              </a:ext>
            </a:extLst>
          </p:cNvPr>
          <p:cNvSpPr txBox="1"/>
          <p:nvPr/>
        </p:nvSpPr>
        <p:spPr>
          <a:xfrm>
            <a:off x="9145754" y="4455089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 engineer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56758-372A-8A4B-B353-285EF0459310}"/>
              </a:ext>
            </a:extLst>
          </p:cNvPr>
          <p:cNvSpPr txBox="1"/>
          <p:nvPr/>
        </p:nvSpPr>
        <p:spPr>
          <a:xfrm>
            <a:off x="9157914" y="2682315"/>
            <a:ext cx="111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Yay, decidable!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7AE06F9A-36ED-FD42-B872-B8019D534C80}"/>
              </a:ext>
            </a:extLst>
          </p:cNvPr>
          <p:cNvSpPr/>
          <p:nvPr/>
        </p:nvSpPr>
        <p:spPr>
          <a:xfrm>
            <a:off x="1518196" y="3570355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O(n)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0AFF10E-6DFA-1D40-9FDE-A1AA477A2CB8}"/>
              </a:ext>
            </a:extLst>
          </p:cNvPr>
          <p:cNvSpPr/>
          <p:nvPr/>
        </p:nvSpPr>
        <p:spPr>
          <a:xfrm>
            <a:off x="4993083" y="3606450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O(n)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0DDA2C68-652B-B74D-897B-3A75F4783628}"/>
              </a:ext>
            </a:extLst>
          </p:cNvPr>
          <p:cNvSpPr/>
          <p:nvPr/>
        </p:nvSpPr>
        <p:spPr>
          <a:xfrm>
            <a:off x="8708936" y="3606449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O(2</a:t>
            </a:r>
            <a:r>
              <a:rPr lang="en-US" sz="1600" baseline="30000" dirty="0"/>
              <a:t>n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96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61DF536-0AFF-B745-AC18-64E15B8732A6}"/>
              </a:ext>
            </a:extLst>
          </p:cNvPr>
          <p:cNvSpPr/>
          <p:nvPr/>
        </p:nvSpPr>
        <p:spPr>
          <a:xfrm>
            <a:off x="-6360" y="0"/>
            <a:ext cx="6096000" cy="685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New, underspecified, empirical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489893-F99D-0E4C-83F3-61FF9B30641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Well-understood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CF7C89-DB50-AB4B-99FA-47B9E1F79D19}"/>
              </a:ext>
            </a:extLst>
          </p:cNvPr>
          <p:cNvGrpSpPr/>
          <p:nvPr/>
        </p:nvGrpSpPr>
        <p:grpSpPr>
          <a:xfrm>
            <a:off x="1219200" y="1676400"/>
            <a:ext cx="10049760" cy="4386021"/>
            <a:chOff x="1098779" y="402131"/>
            <a:chExt cx="10049760" cy="43860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166E02E-F481-804B-A649-0BA51EA7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8699" y="665553"/>
              <a:ext cx="1808800" cy="956828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F22432B-8BD7-A54E-97F1-B4B563E6623A}"/>
                </a:ext>
              </a:extLst>
            </p:cNvPr>
            <p:cNvGrpSpPr/>
            <p:nvPr/>
          </p:nvGrpSpPr>
          <p:grpSpPr>
            <a:xfrm>
              <a:off x="1098779" y="402131"/>
              <a:ext cx="10049760" cy="4386021"/>
              <a:chOff x="1568289" y="-410230"/>
              <a:chExt cx="10049760" cy="4386021"/>
            </a:xfrm>
          </p:grpSpPr>
          <p:sp>
            <p:nvSpPr>
              <p:cNvPr id="101" name="Google Shape;101;p25"/>
              <p:cNvSpPr/>
              <p:nvPr/>
            </p:nvSpPr>
            <p:spPr>
              <a:xfrm>
                <a:off x="6590096" y="920695"/>
                <a:ext cx="1808800" cy="70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 dirty="0"/>
                  <a:t>Lateral</a:t>
                </a:r>
              </a:p>
              <a:p>
                <a:pPr algn="ctr"/>
                <a:r>
                  <a:rPr lang="en" sz="1600" dirty="0"/>
                  <a:t>controller</a:t>
                </a:r>
                <a:endParaRPr sz="1600" dirty="0"/>
              </a:p>
            </p:txBody>
          </p:sp>
          <p:sp>
            <p:nvSpPr>
              <p:cNvPr id="102" name="Google Shape;102;p25"/>
              <p:cNvSpPr/>
              <p:nvPr/>
            </p:nvSpPr>
            <p:spPr>
              <a:xfrm>
                <a:off x="4167781" y="920695"/>
                <a:ext cx="1808800" cy="700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 dirty="0">
                    <a:solidFill>
                      <a:schemeClr val="dk1"/>
                    </a:solidFill>
                  </a:rPr>
                  <a:t>N</a:t>
                </a:r>
                <a:r>
                  <a:rPr lang="en-US" sz="1600" dirty="0">
                    <a:solidFill>
                      <a:schemeClr val="dk1"/>
                    </a:solidFill>
                  </a:rPr>
                  <a:t>n</a:t>
                </a:r>
                <a:r>
                  <a:rPr lang="en" sz="1600" dirty="0">
                    <a:solidFill>
                      <a:schemeClr val="dk1"/>
                    </a:solidFill>
                  </a:rPr>
                  <a:t>et-based</a:t>
                </a:r>
                <a:br>
                  <a:rPr lang="en" sz="1600" dirty="0">
                    <a:solidFill>
                      <a:schemeClr val="dk1"/>
                    </a:solidFill>
                  </a:rPr>
                </a:br>
                <a:r>
                  <a:rPr lang="en" sz="1600" dirty="0">
                    <a:solidFill>
                      <a:schemeClr val="dk1"/>
                    </a:solidFill>
                  </a:rPr>
                  <a:t>Lane detection</a:t>
                </a:r>
                <a:endParaRPr sz="16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03" name="Google Shape;103;p25"/>
              <p:cNvSpPr/>
              <p:nvPr/>
            </p:nvSpPr>
            <p:spPr>
              <a:xfrm>
                <a:off x="6590096" y="2260831"/>
                <a:ext cx="1808800" cy="70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 dirty="0"/>
                  <a:t>Vehicle </a:t>
                </a:r>
                <a:r>
                  <a:rPr lang="en-US" sz="1600" dirty="0"/>
                  <a:t>model</a:t>
                </a:r>
                <a:endParaRPr sz="1600" dirty="0"/>
              </a:p>
            </p:txBody>
          </p:sp>
          <p:sp>
            <p:nvSpPr>
              <p:cNvPr id="104" name="Google Shape;104;p25"/>
              <p:cNvSpPr/>
              <p:nvPr/>
            </p:nvSpPr>
            <p:spPr>
              <a:xfrm>
                <a:off x="4167781" y="2260831"/>
                <a:ext cx="1808800" cy="700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 dirty="0"/>
                  <a:t>Environment</a:t>
                </a:r>
                <a:endParaRPr sz="1600" dirty="0"/>
              </a:p>
              <a:p>
                <a:pPr algn="ctr"/>
                <a:r>
                  <a:rPr lang="en" sz="1600" dirty="0"/>
                  <a:t>simulated</a:t>
                </a:r>
                <a:endParaRPr sz="1600" dirty="0"/>
              </a:p>
            </p:txBody>
          </p:sp>
          <p:cxnSp>
            <p:nvCxnSpPr>
              <p:cNvPr id="105" name="Google Shape;105;p25"/>
              <p:cNvCxnSpPr>
                <a:stCxn id="101" idx="3"/>
                <a:endCxn id="103" idx="3"/>
              </p:cNvCxnSpPr>
              <p:nvPr/>
            </p:nvCxnSpPr>
            <p:spPr>
              <a:xfrm>
                <a:off x="8398896" y="1270895"/>
                <a:ext cx="800" cy="1340000"/>
              </a:xfrm>
              <a:prstGeom prst="bentConnector3">
                <a:avLst>
                  <a:gd name="adj1" fmla="val 396875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6" name="Google Shape;106;p25"/>
              <p:cNvCxnSpPr>
                <a:stCxn id="102" idx="3"/>
                <a:endCxn id="101" idx="1"/>
              </p:cNvCxnSpPr>
              <p:nvPr/>
            </p:nvCxnSpPr>
            <p:spPr>
              <a:xfrm>
                <a:off x="5976581" y="1270895"/>
                <a:ext cx="613600" cy="800"/>
              </a:xfrm>
              <a:prstGeom prst="bentConnector3">
                <a:avLst>
                  <a:gd name="adj1" fmla="val 49993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7" name="Google Shape;107;p25"/>
              <p:cNvCxnSpPr>
                <a:stCxn id="103" idx="1"/>
                <a:endCxn id="104" idx="3"/>
              </p:cNvCxnSpPr>
              <p:nvPr/>
            </p:nvCxnSpPr>
            <p:spPr>
              <a:xfrm flipH="1">
                <a:off x="5976496" y="2611031"/>
                <a:ext cx="613600" cy="800"/>
              </a:xfrm>
              <a:prstGeom prst="bentConnector3">
                <a:avLst>
                  <a:gd name="adj1" fmla="val 49993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8" name="Google Shape;108;p25"/>
              <p:cNvCxnSpPr>
                <a:stCxn id="104" idx="1"/>
                <a:endCxn id="102" idx="1"/>
              </p:cNvCxnSpPr>
              <p:nvPr/>
            </p:nvCxnSpPr>
            <p:spPr>
              <a:xfrm rot="10800000" flipH="1">
                <a:off x="4167781" y="1271031"/>
                <a:ext cx="800" cy="1340000"/>
              </a:xfrm>
              <a:prstGeom prst="bentConnector3">
                <a:avLst>
                  <a:gd name="adj1" fmla="val -396875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09" name="Google Shape;109;p25"/>
              <p:cNvSpPr txBox="1"/>
              <p:nvPr/>
            </p:nvSpPr>
            <p:spPr>
              <a:xfrm>
                <a:off x="2476764" y="1675631"/>
                <a:ext cx="1606712" cy="5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dirty="0">
                    <a:sym typeface="PT Serif"/>
                  </a:rPr>
                  <a:t>image</a:t>
                </a:r>
                <a:endParaRPr dirty="0">
                  <a:sym typeface="PT Serif"/>
                </a:endParaRP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350" t="24657" r="49829" b="25866"/>
              <a:stretch/>
            </p:blipFill>
            <p:spPr>
              <a:xfrm>
                <a:off x="1573845" y="2376269"/>
                <a:ext cx="2034378" cy="1580511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9E1C9CB-63F9-7742-93B2-FE5A89F9C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8248" t="10451" r="16286" b="68816"/>
              <a:stretch/>
            </p:blipFill>
            <p:spPr>
              <a:xfrm>
                <a:off x="1568289" y="-191122"/>
                <a:ext cx="2034378" cy="1812217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F8A9131-D4A0-D640-8BCD-52F856FA2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832" t="16469" r="21210"/>
              <a:stretch/>
            </p:blipFill>
            <p:spPr>
              <a:xfrm>
                <a:off x="9007650" y="2387734"/>
                <a:ext cx="2142692" cy="158805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D4F3754-4A1B-134E-8EB8-2728E2AE92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2623" y="2961232"/>
                <a:ext cx="0" cy="757005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5935CE-4863-7944-8181-DBD4D3F36696}"/>
                  </a:ext>
                </a:extLst>
              </p:cNvPr>
              <p:cNvSpPr txBox="1"/>
              <p:nvPr/>
            </p:nvSpPr>
            <p:spPr>
              <a:xfrm>
                <a:off x="4567503" y="3071906"/>
                <a:ext cx="2297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Uncontrolled variables</a:t>
                </a:r>
              </a:p>
              <a:p>
                <a:r>
                  <a:rPr lang="en-US" dirty="0"/>
                  <a:t>lighting, weather, etc. 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320516D-424B-4643-9888-394E33B88CFF}"/>
                  </a:ext>
                </a:extLst>
              </p:cNvPr>
              <p:cNvCxnSpPr>
                <a:cxnSpLocks/>
                <a:stCxn id="102" idx="3"/>
                <a:endCxn id="101" idx="1"/>
              </p:cNvCxnSpPr>
              <p:nvPr/>
            </p:nvCxnSpPr>
            <p:spPr>
              <a:xfrm>
                <a:off x="5976581" y="1270895"/>
                <a:ext cx="613515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348619-5F75-9747-B31F-4962D6384242}"/>
                  </a:ext>
                </a:extLst>
              </p:cNvPr>
              <p:cNvSpPr txBox="1"/>
              <p:nvPr/>
            </p:nvSpPr>
            <p:spPr>
              <a:xfrm>
                <a:off x="5991562" y="-122592"/>
                <a:ext cx="20369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Perceived variables </a:t>
                </a:r>
              </a:p>
              <a:p>
                <a:r>
                  <a:rPr lang="en-US" dirty="0"/>
                  <a:t>heading, </a:t>
                </a:r>
                <a:r>
                  <a:rPr lang="en-US" dirty="0" err="1"/>
                  <a:t>dist</a:t>
                </a:r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474FED-3B68-724B-8EA8-09E47CF7F92F}"/>
                  </a:ext>
                </a:extLst>
              </p:cNvPr>
              <p:cNvSpPr txBox="1"/>
              <p:nvPr/>
            </p:nvSpPr>
            <p:spPr>
              <a:xfrm>
                <a:off x="8934622" y="1651110"/>
                <a:ext cx="20557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Controlled variables</a:t>
                </a:r>
              </a:p>
              <a:p>
                <a:r>
                  <a:rPr lang="en-US" dirty="0"/>
                  <a:t>angular velocity</a:t>
                </a:r>
              </a:p>
            </p:txBody>
          </p: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CDC0B5A7-64CE-1243-81D2-9063030909A3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16200000" flipV="1">
                <a:off x="3504584" y="1934092"/>
                <a:ext cx="1340000" cy="13605"/>
              </a:xfrm>
              <a:prstGeom prst="bentConnector4">
                <a:avLst>
                  <a:gd name="adj1" fmla="val -288"/>
                  <a:gd name="adj2" fmla="val 2391268"/>
                </a:avLst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D23E4FD-1E08-8C4A-A395-757A93C767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9302" y="2610895"/>
                <a:ext cx="600794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BC99A2BC-E2E1-D145-8098-D39D1382C4E1}"/>
                  </a:ext>
                </a:extLst>
              </p:cNvPr>
              <p:cNvCxnSpPr>
                <a:cxnSpLocks/>
                <a:stCxn id="101" idx="3"/>
              </p:cNvCxnSpPr>
              <p:nvPr/>
            </p:nvCxnSpPr>
            <p:spPr>
              <a:xfrm flipH="1">
                <a:off x="8398010" y="1270895"/>
                <a:ext cx="886" cy="1340001"/>
              </a:xfrm>
              <a:prstGeom prst="bentConnector4">
                <a:avLst>
                  <a:gd name="adj1" fmla="val -36524041"/>
                  <a:gd name="adj2" fmla="val 99402"/>
                </a:avLst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DE7F0B9-B4DB-F847-9046-F163C2E41658}"/>
                  </a:ext>
                </a:extLst>
              </p:cNvPr>
              <p:cNvSpPr txBox="1"/>
              <p:nvPr/>
            </p:nvSpPr>
            <p:spPr>
              <a:xfrm>
                <a:off x="8934622" y="-410230"/>
                <a:ext cx="2683427" cy="1754326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def</a:t>
                </a:r>
                <a:r>
                  <a:rPr lang="en-US" sz="1200" dirty="0"/>
                  <a:t> control(heading, </a:t>
                </a:r>
                <a:r>
                  <a:rPr lang="en-US" sz="1200" dirty="0" err="1"/>
                  <a:t>dist</a:t>
                </a:r>
                <a:r>
                  <a:rPr lang="en-US" sz="1200" dirty="0"/>
                  <a:t>): </a:t>
                </a:r>
              </a:p>
              <a:p>
                <a:r>
                  <a:rPr lang="en-US" sz="1200" dirty="0"/>
                  <a:t>   error = heading + arctan(KP*</a:t>
                </a:r>
                <a:r>
                  <a:rPr lang="en-US" sz="1200" dirty="0" err="1"/>
                  <a:t>dist</a:t>
                </a:r>
                <a:r>
                  <a:rPr lang="en-US" sz="1200" dirty="0"/>
                  <a:t>, VEL) </a:t>
                </a:r>
              </a:p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# Calculate controller output </a:t>
                </a:r>
              </a:p>
              <a:p>
                <a:r>
                  <a:rPr lang="en-US" sz="1200" dirty="0"/>
                  <a:t>  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= error / </a:t>
                </a:r>
                <a:r>
                  <a:rPr lang="en-US" sz="1200" dirty="0">
                    <a:solidFill>
                      <a:srgbClr val="00B050"/>
                    </a:solidFill>
                  </a:rPr>
                  <a:t>CYCLE_TIME </a:t>
                </a:r>
              </a:p>
              <a:p>
                <a:r>
                  <a:rPr lang="en-US" sz="1200" dirty="0"/>
                  <a:t>   </a:t>
                </a:r>
                <a:r>
                  <a:rPr lang="en-US" sz="1200" dirty="0">
                    <a:solidFill>
                      <a:srgbClr val="0070C0"/>
                    </a:solidFill>
                  </a:rPr>
                  <a:t>if</a:t>
                </a:r>
                <a:r>
                  <a:rPr lang="en-US" sz="1200" dirty="0"/>
                  <a:t>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&gt; </a:t>
                </a:r>
                <a:r>
                  <a:rPr lang="en-US" sz="1200" dirty="0">
                    <a:solidFill>
                      <a:srgbClr val="00B050"/>
                    </a:solidFill>
                  </a:rPr>
                  <a:t>VEL_MAX</a:t>
                </a:r>
                <a:r>
                  <a:rPr lang="en-US" sz="1200" dirty="0"/>
                  <a:t>: </a:t>
                </a:r>
              </a:p>
              <a:p>
                <a:r>
                  <a:rPr lang="en-US" sz="1200" dirty="0"/>
                  <a:t>      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= </a:t>
                </a:r>
                <a:r>
                  <a:rPr lang="en-US" sz="1200" dirty="0">
                    <a:solidFill>
                      <a:srgbClr val="00B050"/>
                    </a:solidFill>
                  </a:rPr>
                  <a:t>VEL_MAX </a:t>
                </a:r>
              </a:p>
              <a:p>
                <a:r>
                  <a:rPr lang="en-US" sz="1200" dirty="0"/>
                  <a:t>   </a:t>
                </a:r>
                <a:r>
                  <a:rPr lang="en-US" sz="1200" dirty="0" err="1">
                    <a:solidFill>
                      <a:srgbClr val="0070C0"/>
                    </a:solidFill>
                  </a:rPr>
                  <a:t>elif</a:t>
                </a:r>
                <a:r>
                  <a:rPr lang="en-US" sz="1200" dirty="0"/>
                  <a:t>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&lt; </a:t>
                </a:r>
                <a:r>
                  <a:rPr lang="en-US" sz="1200" dirty="0">
                    <a:solidFill>
                      <a:srgbClr val="00B050"/>
                    </a:solidFill>
                  </a:rPr>
                  <a:t>VEL_MIN</a:t>
                </a:r>
                <a:r>
                  <a:rPr lang="en-US" sz="1200" dirty="0"/>
                  <a:t>: </a:t>
                </a:r>
              </a:p>
              <a:p>
                <a:r>
                  <a:rPr lang="en-US" sz="1200" dirty="0"/>
                  <a:t>      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= </a:t>
                </a:r>
                <a:r>
                  <a:rPr lang="en-US" sz="1200" dirty="0">
                    <a:solidFill>
                      <a:srgbClr val="00B050"/>
                    </a:solidFill>
                  </a:rPr>
                  <a:t>VEL_MIN </a:t>
                </a:r>
              </a:p>
              <a:p>
                <a:r>
                  <a:rPr lang="en-US" sz="1200" dirty="0"/>
                  <a:t>   </a:t>
                </a:r>
                <a:r>
                  <a:rPr lang="en-US" sz="1200" dirty="0">
                    <a:solidFill>
                      <a:srgbClr val="0070C0"/>
                    </a:solidFill>
                  </a:rPr>
                  <a:t>return</a:t>
                </a:r>
                <a:r>
                  <a:rPr lang="en-US" sz="1200" dirty="0"/>
                  <a:t>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</a:t>
                </a:r>
              </a:p>
            </p:txBody>
          </p:sp>
        </p:grpSp>
        <p:sp>
          <p:nvSpPr>
            <p:cNvPr id="46" name="AutoShape 2" descr="Neural Networks From Scratch - victorzhou.com">
              <a:extLst>
                <a:ext uri="{FF2B5EF4-FFF2-40B4-BE49-F238E27FC236}">
                  <a16:creationId xmlns:a16="http://schemas.microsoft.com/office/drawing/2014/main" id="{83881340-095D-2F46-A25E-F872DDE0C54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9B4C09-CEB0-C840-AF3D-C3173933E41C}"/>
                </a:ext>
              </a:extLst>
            </p:cNvPr>
            <p:cNvCxnSpPr>
              <a:cxnSpLocks/>
            </p:cNvCxnSpPr>
            <p:nvPr/>
          </p:nvCxnSpPr>
          <p:spPr>
            <a:xfrm>
              <a:off x="5859219" y="1331262"/>
              <a:ext cx="6403" cy="747956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Elbow Connector 69">
              <a:extLst>
                <a:ext uri="{FF2B5EF4-FFF2-40B4-BE49-F238E27FC236}">
                  <a16:creationId xmlns:a16="http://schemas.microsoft.com/office/drawing/2014/main" id="{538779F4-CB11-994B-B087-DFE18D798552}"/>
                </a:ext>
              </a:extLst>
            </p:cNvPr>
            <p:cNvCxnSpPr>
              <a:cxnSpLocks/>
              <a:stCxn id="103" idx="1"/>
              <a:endCxn id="101" idx="1"/>
            </p:cNvCxnSpPr>
            <p:nvPr/>
          </p:nvCxnSpPr>
          <p:spPr>
            <a:xfrm rot="10800000">
              <a:off x="6120586" y="2083256"/>
              <a:ext cx="12700" cy="1340136"/>
            </a:xfrm>
            <a:prstGeom prst="bentConnector3">
              <a:avLst>
                <a:gd name="adj1" fmla="val 1800000"/>
              </a:avLst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01645C2-1198-9F4E-81FB-96008989EE36}"/>
                </a:ext>
              </a:extLst>
            </p:cNvPr>
            <p:cNvCxnSpPr>
              <a:cxnSpLocks/>
              <a:stCxn id="46" idx="1"/>
              <a:endCxn id="104" idx="3"/>
            </p:cNvCxnSpPr>
            <p:nvPr/>
          </p:nvCxnSpPr>
          <p:spPr>
            <a:xfrm flipH="1" flipV="1">
              <a:off x="5507071" y="3423392"/>
              <a:ext cx="436529" cy="560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AC24BF3B-0CED-A54E-A70A-CD4C1B5F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Challenge 3: Perception</a:t>
            </a:r>
          </a:p>
        </p:txBody>
      </p:sp>
    </p:spTree>
    <p:extLst>
      <p:ext uri="{BB962C8B-B14F-4D97-AF65-F5344CB8AC3E}">
        <p14:creationId xmlns:p14="http://schemas.microsoft.com/office/powerpoint/2010/main" val="374187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DB21-3776-6F4F-A886-0BA6D454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3D398-248B-044D-9E92-E61B336DD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467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Foundational connections between computer science and control theory</a:t>
            </a:r>
          </a:p>
          <a:p>
            <a:r>
              <a:rPr lang="en-US" dirty="0"/>
              <a:t>Model anything</a:t>
            </a:r>
          </a:p>
          <a:p>
            <a:r>
              <a:rPr lang="en-US" dirty="0"/>
              <a:t>Introduction to key concepts in formal methods and cyberphysical systems; exposure to some of the most influential ideas in CS and control theory</a:t>
            </a:r>
          </a:p>
          <a:p>
            <a:r>
              <a:rPr lang="en-US" dirty="0"/>
              <a:t>Learn powerful algorithms and tools</a:t>
            </a:r>
          </a:p>
          <a:p>
            <a:r>
              <a:rPr lang="en-US" dirty="0"/>
              <a:t>Jumpstart research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B36F4-17D7-D14B-8E69-46B20E2B8EE1}"/>
              </a:ext>
            </a:extLst>
          </p:cNvPr>
          <p:cNvSpPr/>
          <p:nvPr/>
        </p:nvSpPr>
        <p:spPr>
          <a:xfrm>
            <a:off x="8534400" y="1606620"/>
            <a:ext cx="3276600" cy="23326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>
                <a:solidFill>
                  <a:schemeClr val="tx1"/>
                </a:solidFill>
              </a:rPr>
              <a:t>Programs, state machines, or differential equations, discrete or continuous state or both, Hybrid, switched, Deterministic or nondeterministic or both, composition, interfaces, abstraction, modeling languages, tools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83BE2-89A5-544C-8482-9C1F5C0D7581}"/>
              </a:ext>
            </a:extLst>
          </p:cNvPr>
          <p:cNvSpPr/>
          <p:nvPr/>
        </p:nvSpPr>
        <p:spPr>
          <a:xfrm>
            <a:off x="8534400" y="375526"/>
            <a:ext cx="3276600" cy="12310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>
                <a:solidFill>
                  <a:schemeClr val="tx1"/>
                </a:solidFill>
              </a:rPr>
              <a:t>Invariant, barrier certificates, ranking functions, stability, self-stabilization, convergence, transition system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7DFA45-56F1-A745-915A-1D36AE14BBD8}"/>
              </a:ext>
            </a:extLst>
          </p:cNvPr>
          <p:cNvSpPr/>
          <p:nvPr/>
        </p:nvSpPr>
        <p:spPr>
          <a:xfrm>
            <a:off x="8534400" y="3785380"/>
            <a:ext cx="3276600" cy="15388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>
                <a:solidFill>
                  <a:schemeClr val="tx1"/>
                </a:solidFill>
              </a:rPr>
              <a:t>satisfiability modulo theory, semantics, temporal logics, theorem provers, SAF solvers, ranking functions, data-driven verification, HYLAA, C2E2, </a:t>
            </a:r>
            <a:r>
              <a:rPr lang="en-US" sz="1600" dirty="0" err="1">
                <a:solidFill>
                  <a:schemeClr val="tx1"/>
                </a:solidFill>
              </a:rPr>
              <a:t>SpaceEx</a:t>
            </a:r>
            <a:r>
              <a:rPr lang="en-US" sz="1600" dirty="0">
                <a:solidFill>
                  <a:schemeClr val="tx1"/>
                </a:solidFill>
              </a:rPr>
              <a:t>, Flow*, Z3, … 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3B514C-ECD1-8A49-BFB2-FB687DF6A0B9}"/>
              </a:ext>
            </a:extLst>
          </p:cNvPr>
          <p:cNvSpPr/>
          <p:nvPr/>
        </p:nvSpPr>
        <p:spPr>
          <a:xfrm>
            <a:off x="8534400" y="5324248"/>
            <a:ext cx="3276600" cy="1295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>
                <a:solidFill>
                  <a:schemeClr val="tx1"/>
                </a:solidFill>
              </a:rPr>
              <a:t>semester-long project, feedback, presentation, hardware, software, and data resources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55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456B-284A-3A40-A70D-579F98E7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4A33D-F999-4244-AE5D-DBF75A99C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course works</a:t>
            </a:r>
          </a:p>
        </p:txBody>
      </p:sp>
    </p:spTree>
    <p:extLst>
      <p:ext uri="{BB962C8B-B14F-4D97-AF65-F5344CB8AC3E}">
        <p14:creationId xmlns:p14="http://schemas.microsoft.com/office/powerpoint/2010/main" val="255533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B8892-AFB9-4044-BA9A-79CFB64C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 dirty="0"/>
              <a:t>Welcome to Fall 21 edition of ECE/CS 584!</a:t>
            </a:r>
          </a:p>
        </p:txBody>
      </p:sp>
      <p:sp>
        <p:nvSpPr>
          <p:cNvPr id="307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1B8235-5FFC-EA4C-9424-7B52766FE8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" r="-1" b="20064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855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C053B0-9A95-1A4F-AE42-119B58BB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Illinois 2021 Edition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AFFC3-3722-F742-A31B-22462B0BA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229600" cy="45259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https://wiki.illinois.edu/wiki/pages/viewpage.action?pageId=642598908</a:t>
            </a:r>
            <a:endParaRPr lang="en-US" dirty="0"/>
          </a:p>
          <a:p>
            <a:r>
              <a:rPr lang="en-US" dirty="0"/>
              <a:t>Lectures TR 12:30 – 1:50</a:t>
            </a:r>
          </a:p>
          <a:p>
            <a:r>
              <a:rPr lang="en-US" dirty="0">
                <a:hlinkClick r:id="rId3"/>
              </a:rPr>
              <a:t>Textbook</a:t>
            </a:r>
            <a:endParaRPr lang="en-US" dirty="0"/>
          </a:p>
          <a:p>
            <a:r>
              <a:rPr lang="en-US" dirty="0" err="1"/>
              <a:t>Homeworks</a:t>
            </a:r>
            <a:r>
              <a:rPr lang="en-US" dirty="0"/>
              <a:t>: 4-5 sets. Analysis and some coding</a:t>
            </a:r>
          </a:p>
          <a:p>
            <a:r>
              <a:rPr lang="en-US" dirty="0">
                <a:hlinkClick r:id="rId4"/>
              </a:rPr>
              <a:t>Project</a:t>
            </a:r>
            <a:r>
              <a:rPr lang="en-US" dirty="0"/>
              <a:t>: Semester long research project, usually leads to a publication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3C2C88-C605-7A4E-91C4-0CFB4E172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298021"/>
            <a:ext cx="2984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43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36BF-626A-B647-A7CD-9D9CF012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0D3E2-574A-4444-8373-99F2BE3A2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class about?</a:t>
            </a:r>
          </a:p>
        </p:txBody>
      </p:sp>
    </p:spTree>
    <p:extLst>
      <p:ext uri="{BB962C8B-B14F-4D97-AF65-F5344CB8AC3E}">
        <p14:creationId xmlns:p14="http://schemas.microsoft.com/office/powerpoint/2010/main" val="201719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1DBA4-FBBF-0041-A824-097A1BAB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verification?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512066-FD6B-F842-B8AC-891A8A774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Definition. </a:t>
            </a:r>
            <a:r>
              <a:rPr lang="en-US" b="1" i="1" dirty="0"/>
              <a:t>Verification</a:t>
            </a:r>
            <a:r>
              <a:rPr lang="en-US" dirty="0"/>
              <a:t>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is the action of demonstrating or proving </a:t>
            </a:r>
            <a:r>
              <a:rPr lang="en-US" i="1" u="sng" dirty="0">
                <a:solidFill>
                  <a:schemeClr val="bg1">
                    <a:lumMod val="50000"/>
                  </a:schemeClr>
                </a:solidFill>
              </a:rPr>
              <a:t>some statement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to be true by means of </a:t>
            </a:r>
            <a:r>
              <a:rPr lang="en-US" i="1" u="sng" dirty="0">
                <a:solidFill>
                  <a:schemeClr val="bg1">
                    <a:lumMod val="50000"/>
                  </a:schemeClr>
                </a:solidFill>
              </a:rPr>
              <a:t>evidence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. OED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class:</a:t>
            </a:r>
          </a:p>
          <a:p>
            <a:pPr marL="0" indent="0">
              <a:buNone/>
            </a:pPr>
            <a:r>
              <a:rPr lang="en-US" i="1" u="sng" dirty="0">
                <a:solidFill>
                  <a:schemeClr val="bg1">
                    <a:lumMod val="50000"/>
                  </a:schemeClr>
                </a:solidFill>
              </a:rPr>
              <a:t>some statement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about cyber-physical systems </a:t>
            </a:r>
          </a:p>
          <a:p>
            <a:pPr marL="0" indent="0">
              <a:buNone/>
            </a:pPr>
            <a:r>
              <a:rPr lang="en-US" i="1" u="sng" dirty="0">
                <a:solidFill>
                  <a:schemeClr val="bg1">
                    <a:lumMod val="50000"/>
                  </a:schemeClr>
                </a:solidFill>
              </a:rPr>
              <a:t>evidence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mathematical proof</a:t>
            </a:r>
            <a:endParaRPr lang="en-US" i="1" u="sng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3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E41A-F63D-B248-9322-3BF23751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cyber-physical systems (CPS)?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2BCD-723B-3249-811C-3AD6B09A2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01400" cy="498316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A computer system monitoring or controlling a physical process. 	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Examples: a drone for package delivery, control system for a smart electric grid, insulin pump for blood glucose control, …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number of possible behaviors of such systems is usually </a:t>
            </a:r>
            <a:r>
              <a:rPr lang="en-US" i="1" dirty="0"/>
              <a:t>uncountably infinite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0070C0"/>
                </a:solidFill>
              </a:rPr>
              <a:t>Requirements</a:t>
            </a:r>
            <a:r>
              <a:rPr lang="en-US" dirty="0"/>
              <a:t>: Statements about all </a:t>
            </a:r>
            <a:r>
              <a:rPr lang="en-US" i="1" dirty="0"/>
              <a:t>behaviors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Drone visits waypoints while avoiding collisions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Under all nominal conditions the vehicle stays within the lanes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Insulin pump maintains blood glucose level to within the prescribed range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0070C0"/>
                </a:solidFill>
              </a:rPr>
              <a:t>Testing</a:t>
            </a:r>
            <a:r>
              <a:rPr lang="en-US" dirty="0"/>
              <a:t>: evaluates requirements on a finite number of behaviors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0070C0"/>
                </a:solidFill>
              </a:rPr>
              <a:t>Verification</a:t>
            </a:r>
            <a:r>
              <a:rPr lang="en-US" dirty="0"/>
              <a:t>: aims to prove requirements over all behaviors</a:t>
            </a:r>
          </a:p>
        </p:txBody>
      </p:sp>
    </p:spTree>
    <p:extLst>
      <p:ext uri="{BB962C8B-B14F-4D97-AF65-F5344CB8AC3E}">
        <p14:creationId xmlns:p14="http://schemas.microsoft.com/office/powerpoint/2010/main" val="198964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E8C5-1A34-E347-9066-C0B1A5E8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vehicle: An example CPS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789EF-CB08-704D-A222-B277F4DE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413" y="1453924"/>
            <a:ext cx="6350000" cy="52355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107696-D4C3-814A-A3AC-06F6B794BB4B}"/>
              </a:ext>
            </a:extLst>
          </p:cNvPr>
          <p:cNvSpPr/>
          <p:nvPr/>
        </p:nvSpPr>
        <p:spPr>
          <a:xfrm>
            <a:off x="8025856" y="3077645"/>
            <a:ext cx="1617917" cy="8984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Environment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CA06D32-0D7C-6F44-9EAE-DCB4EED0ABB6}"/>
              </a:ext>
            </a:extLst>
          </p:cNvPr>
          <p:cNvCxnSpPr>
            <a:cxnSpLocks/>
            <a:stCxn id="11" idx="3"/>
            <a:endCxn id="7" idx="3"/>
          </p:cNvCxnSpPr>
          <p:nvPr/>
        </p:nvCxnSpPr>
        <p:spPr>
          <a:xfrm flipH="1">
            <a:off x="9643773" y="2284757"/>
            <a:ext cx="2200565" cy="1242101"/>
          </a:xfrm>
          <a:prstGeom prst="bentConnector3">
            <a:avLst>
              <a:gd name="adj1" fmla="val -103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8255E-4114-644C-8B68-822ED2869985}"/>
              </a:ext>
            </a:extLst>
          </p:cNvPr>
          <p:cNvSpPr/>
          <p:nvPr/>
        </p:nvSpPr>
        <p:spPr>
          <a:xfrm>
            <a:off x="10515600" y="1834102"/>
            <a:ext cx="1328738" cy="90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Vehicle dynamics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0F0609-0C10-784B-8B40-0FB35200399B}"/>
              </a:ext>
            </a:extLst>
          </p:cNvPr>
          <p:cNvSpPr/>
          <p:nvPr/>
        </p:nvSpPr>
        <p:spPr>
          <a:xfrm>
            <a:off x="6083537" y="1834101"/>
            <a:ext cx="1230112" cy="90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Perception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85B035D-FE3B-3F43-9B5A-9E678AE94E02}"/>
              </a:ext>
            </a:extLst>
          </p:cNvPr>
          <p:cNvCxnSpPr>
            <a:cxnSpLocks/>
            <a:stCxn id="23" idx="1"/>
            <a:endCxn id="12" idx="1"/>
          </p:cNvCxnSpPr>
          <p:nvPr/>
        </p:nvCxnSpPr>
        <p:spPr>
          <a:xfrm rot="10800000">
            <a:off x="6083537" y="2284757"/>
            <a:ext cx="22734" cy="1243545"/>
          </a:xfrm>
          <a:prstGeom prst="bentConnector3">
            <a:avLst>
              <a:gd name="adj1" fmla="val 11055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41761E-3660-CC47-8C39-236C4B9F1F77}"/>
              </a:ext>
            </a:extLst>
          </p:cNvPr>
          <p:cNvSpPr/>
          <p:nvPr/>
        </p:nvSpPr>
        <p:spPr>
          <a:xfrm>
            <a:off x="9017000" y="1834101"/>
            <a:ext cx="1035268" cy="90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Control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E0D3C1-5977-1843-BA84-30DF198AC8B7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 flipV="1">
            <a:off x="7313649" y="2283795"/>
            <a:ext cx="306855" cy="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B99A7-6FF0-9446-8D87-1F9A35C76854}"/>
                  </a:ext>
                </a:extLst>
              </p:cNvPr>
              <p:cNvSpPr txBox="1"/>
              <p:nvPr/>
            </p:nvSpPr>
            <p:spPr>
              <a:xfrm>
                <a:off x="7941378" y="3978956"/>
                <a:ext cx="1906682" cy="490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j-lt"/>
                  </a:rPr>
                  <a:t> Lidar / vision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B99A7-6FF0-9446-8D87-1F9A35C76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378" y="3978956"/>
                <a:ext cx="1906682" cy="490481"/>
              </a:xfrm>
              <a:prstGeom prst="rect">
                <a:avLst/>
              </a:prstGeom>
              <a:blipFill>
                <a:blip r:embed="rId4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40F10C-ECD9-2848-81A2-D0D8052EDD7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10052268" y="2284756"/>
            <a:ext cx="46333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393A7C-ECCE-2845-982E-994DAFF30A61}"/>
              </a:ext>
            </a:extLst>
          </p:cNvPr>
          <p:cNvSpPr/>
          <p:nvPr/>
        </p:nvSpPr>
        <p:spPr>
          <a:xfrm>
            <a:off x="7620504" y="1833140"/>
            <a:ext cx="1069722" cy="90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Planning and decision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CB722A-57A2-B14F-82FF-6E00D420BA0A}"/>
              </a:ext>
            </a:extLst>
          </p:cNvPr>
          <p:cNvSpPr/>
          <p:nvPr/>
        </p:nvSpPr>
        <p:spPr>
          <a:xfrm>
            <a:off x="6106271" y="3077646"/>
            <a:ext cx="1230112" cy="90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Sensing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E6F7C4-7D82-2C45-90B9-51A3089F9CC3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8690226" y="2283795"/>
            <a:ext cx="326774" cy="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0F0191-573E-5F4B-A854-9EA9F605227B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>
            <a:off x="7336383" y="3526858"/>
            <a:ext cx="689473" cy="1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45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4" grpId="0" animBg="1"/>
      <p:bldP spid="16" grpId="0"/>
      <p:bldP spid="18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A2D3-89FC-A243-8781-A2167054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95" y="125712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200" dirty="0"/>
              <a:t>Open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3AEAF-39E8-5B43-A4C4-921D89AC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A158D-CECE-A44C-8EB5-6F522C0EF274}" type="slidenum">
              <a:rPr lang="en-US" smtClean="0"/>
              <a:t>7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0C4A90-9289-B24E-BBFF-74DEE0685379}"/>
              </a:ext>
            </a:extLst>
          </p:cNvPr>
          <p:cNvSpPr txBox="1"/>
          <p:nvPr/>
        </p:nvSpPr>
        <p:spPr>
          <a:xfrm>
            <a:off x="225161" y="1418290"/>
            <a:ext cx="55147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Simulated race car following a track with Lidar-based perception and control.</a:t>
            </a:r>
          </a:p>
          <a:p>
            <a:endParaRPr lang="en-US" sz="2400" dirty="0"/>
          </a:p>
          <a:p>
            <a:r>
              <a:rPr lang="en-US" sz="2400" b="1" dirty="0"/>
              <a:t>Problem: </a:t>
            </a:r>
            <a:r>
              <a:rPr lang="en-US" sz="2400" dirty="0"/>
              <a:t>For a given track and initial conditions check that the </a:t>
            </a:r>
            <a:r>
              <a:rPr lang="en-US" sz="2400" i="1" dirty="0"/>
              <a:t>trajectory</a:t>
            </a:r>
            <a:r>
              <a:rPr lang="en-US" sz="2400" dirty="0"/>
              <a:t> of the car does not collide and stays in lane.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Can we check </a:t>
            </a:r>
            <a:r>
              <a:rPr lang="en-US" sz="2400" i="1" dirty="0"/>
              <a:t>efficiently</a:t>
            </a:r>
            <a:r>
              <a:rPr lang="en-US" sz="2400" dirty="0"/>
              <a:t>? </a:t>
            </a:r>
          </a:p>
          <a:p>
            <a:r>
              <a:rPr lang="en-US" sz="2400" dirty="0"/>
              <a:t>Can we </a:t>
            </a:r>
            <a:r>
              <a:rPr lang="en-US" sz="2400" i="1" dirty="0"/>
              <a:t>generalize</a:t>
            </a:r>
            <a:r>
              <a:rPr lang="en-US" sz="2400" dirty="0"/>
              <a:t> to </a:t>
            </a:r>
            <a:r>
              <a:rPr lang="en-US" sz="2400" i="1" dirty="0"/>
              <a:t>similar</a:t>
            </a:r>
            <a:r>
              <a:rPr lang="en-US" sz="2400" dirty="0"/>
              <a:t> tracks?</a:t>
            </a:r>
          </a:p>
          <a:p>
            <a:r>
              <a:rPr lang="en-US" sz="2400" dirty="0"/>
              <a:t>What should we assume about perception, accuracy of the vehicle model?</a:t>
            </a:r>
          </a:p>
          <a:p>
            <a:r>
              <a:rPr lang="en-US" sz="2400" dirty="0"/>
              <a:t>What should we assume about the execution of the controller?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5B4951-4E14-EB40-BCF8-AC52FF20342A}"/>
              </a:ext>
            </a:extLst>
          </p:cNvPr>
          <p:cNvGrpSpPr/>
          <p:nvPr/>
        </p:nvGrpSpPr>
        <p:grpSpPr>
          <a:xfrm>
            <a:off x="5978953" y="4177462"/>
            <a:ext cx="5887366" cy="2296499"/>
            <a:chOff x="6149843" y="3961473"/>
            <a:chExt cx="5803006" cy="17292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60BDDF-9994-B341-BDD5-EF259F095515}"/>
                </a:ext>
              </a:extLst>
            </p:cNvPr>
            <p:cNvSpPr/>
            <p:nvPr/>
          </p:nvSpPr>
          <p:spPr>
            <a:xfrm>
              <a:off x="8189082" y="4953032"/>
              <a:ext cx="1594734" cy="57982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Environment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/ Track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85A96237-CDA4-3B4A-8E02-873342B893E3}"/>
                </a:ext>
              </a:extLst>
            </p:cNvPr>
            <p:cNvCxnSpPr>
              <a:cxnSpLocks/>
              <a:stCxn id="16" idx="3"/>
              <a:endCxn id="9" idx="3"/>
            </p:cNvCxnSpPr>
            <p:nvPr/>
          </p:nvCxnSpPr>
          <p:spPr>
            <a:xfrm flipH="1">
              <a:off x="9783816" y="4300817"/>
              <a:ext cx="2169033" cy="942125"/>
            </a:xfrm>
            <a:prstGeom prst="bentConnector3">
              <a:avLst>
                <a:gd name="adj1" fmla="val -1038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ECAD58E-A423-504F-9B51-F45CAE146A23}"/>
                    </a:ext>
                  </a:extLst>
                </p:cNvPr>
                <p:cNvSpPr txBox="1"/>
                <p:nvPr/>
              </p:nvSpPr>
              <p:spPr>
                <a:xfrm>
                  <a:off x="9997694" y="4100029"/>
                  <a:ext cx="14654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ECAD58E-A423-504F-9B51-F45CAE146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7694" y="4100029"/>
                  <a:ext cx="146543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38462"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7C0AF3B-D3FB-8141-B12E-F391584F781E}"/>
                    </a:ext>
                  </a:extLst>
                </p:cNvPr>
                <p:cNvSpPr txBox="1"/>
                <p:nvPr/>
              </p:nvSpPr>
              <p:spPr>
                <a:xfrm>
                  <a:off x="11155482" y="5290625"/>
                  <a:ext cx="18331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7C0AF3B-D3FB-8141-B12E-F391584F7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482" y="5290625"/>
                  <a:ext cx="18331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64BBD33-598F-FC46-B6AB-B0746EE01FCD}"/>
                    </a:ext>
                  </a:extLst>
                </p:cNvPr>
                <p:cNvSpPr/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64BBD33-598F-FC46-B6AB-B0746EE01F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F95CC6-A223-B340-88C3-56B8DA59937E}"/>
                </a:ext>
              </a:extLst>
            </p:cNvPr>
            <p:cNvSpPr/>
            <p:nvPr/>
          </p:nvSpPr>
          <p:spPr>
            <a:xfrm>
              <a:off x="6274594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Perception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D82B7D9-9383-1040-A30F-F298D0CC8ECC}"/>
                </a:ext>
              </a:extLst>
            </p:cNvPr>
            <p:cNvCxnSpPr>
              <a:cxnSpLocks/>
              <a:stCxn id="9" idx="1"/>
              <a:endCxn id="17" idx="1"/>
            </p:cNvCxnSpPr>
            <p:nvPr/>
          </p:nvCxnSpPr>
          <p:spPr>
            <a:xfrm rot="10800000">
              <a:off x="6274594" y="4300817"/>
              <a:ext cx="1914488" cy="942126"/>
            </a:xfrm>
            <a:prstGeom prst="bentConnector3">
              <a:avLst>
                <a:gd name="adj1" fmla="val 11176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8CA0E0-A0A5-0747-B25B-78D6B03568FF}"/>
                </a:ext>
              </a:extLst>
            </p:cNvPr>
            <p:cNvSpPr/>
            <p:nvPr/>
          </p:nvSpPr>
          <p:spPr>
            <a:xfrm>
              <a:off x="8189082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Controller program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F7A94B-0324-4149-877E-98703BA16A03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>
              <a:off x="7869328" y="4300816"/>
              <a:ext cx="319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3D45205-5A5F-734A-9833-1CCAB1363A8F}"/>
                    </a:ext>
                  </a:extLst>
                </p:cNvPr>
                <p:cNvSpPr txBox="1"/>
                <p:nvPr/>
              </p:nvSpPr>
              <p:spPr>
                <a:xfrm>
                  <a:off x="6149843" y="5321403"/>
                  <a:ext cx="18793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dirty="0">
                      <a:latin typeface="+mj-lt"/>
                    </a:rPr>
                    <a:t> Lidar / vision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3D45205-5A5F-734A-9833-1CCAB1363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843" y="5321403"/>
                  <a:ext cx="1879361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BA1356B-5575-AC4F-9A01-7CADC2139E3B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9783816" y="4300816"/>
              <a:ext cx="57429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final_5fe0c5be0112fd0076ee7401_849618" descr="final_5fe0c5be0112fd0076ee7401_849618">
            <a:hlinkClick r:id="" action="ppaction://media"/>
            <a:extLst>
              <a:ext uri="{FF2B5EF4-FFF2-40B4-BE49-F238E27FC236}">
                <a16:creationId xmlns:a16="http://schemas.microsoft.com/office/drawing/2014/main" id="{DC7B5755-2B62-B342-9C51-94A1DA8FB8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42353" y="362686"/>
            <a:ext cx="6023967" cy="33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623989" y="2038425"/>
            <a:ext cx="9918420" cy="2665665"/>
            <a:chOff x="758311" y="2413698"/>
            <a:chExt cx="6840667" cy="1838491"/>
          </a:xfrm>
        </p:grpSpPr>
        <p:cxnSp>
          <p:nvCxnSpPr>
            <p:cNvPr id="20" name="Straight Arrow Connector 19"/>
            <p:cNvCxnSpPr>
              <a:stCxn id="29" idx="1"/>
              <a:endCxn id="19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ard 20"/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Proof or Certificate</a:t>
              </a:r>
            </a:p>
          </p:txBody>
        </p:sp>
        <p:sp>
          <p:nvSpPr>
            <p:cNvPr id="19" name="Flowchart: Card 18"/>
            <p:cNvSpPr/>
            <p:nvPr/>
          </p:nvSpPr>
          <p:spPr>
            <a:xfrm>
              <a:off x="758311" y="2424571"/>
              <a:ext cx="1533873" cy="178574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System Model/Code &amp; Property</a:t>
              </a: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Card 23"/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4" idx="1"/>
              <a:endCxn id="2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1" idx="1"/>
              <a:endCxn id="2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E6F2B65-0F9B-1344-A5AA-6A99970E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verification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9536" y="5324878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Verification.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The action of demonstrating or proving to be true by means of evidence; formal assertion of truth. (OED)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69E7DD0A-F802-0A46-A7AA-1599E50D45C1}"/>
              </a:ext>
            </a:extLst>
          </p:cNvPr>
          <p:cNvSpPr txBox="1">
            <a:spLocks/>
          </p:cNvSpPr>
          <p:nvPr/>
        </p:nvSpPr>
        <p:spPr>
          <a:xfrm>
            <a:off x="1429872" y="3356577"/>
            <a:ext cx="1078612" cy="1384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A158D-CECE-A44C-8EB5-6F522C0EF274}" type="slidenum">
              <a:rPr lang="en-US" sz="700" smtClean="0"/>
              <a:pPr/>
              <a:t>8</a:t>
            </a:fld>
            <a:endParaRPr lang="en-US" sz="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9EF762-E9E2-C54E-B902-2BC27F8F9CB7}"/>
              </a:ext>
            </a:extLst>
          </p:cNvPr>
          <p:cNvGrpSpPr/>
          <p:nvPr/>
        </p:nvGrpSpPr>
        <p:grpSpPr>
          <a:xfrm>
            <a:off x="1856787" y="3809821"/>
            <a:ext cx="1732713" cy="733388"/>
            <a:chOff x="6274594" y="3961473"/>
            <a:chExt cx="5678255" cy="157137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EDC44EF-FA41-314E-8014-C87FD13A0536}"/>
                </a:ext>
              </a:extLst>
            </p:cNvPr>
            <p:cNvSpPr/>
            <p:nvPr/>
          </p:nvSpPr>
          <p:spPr>
            <a:xfrm>
              <a:off x="8189082" y="4953032"/>
              <a:ext cx="1594734" cy="57982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  <a:latin typeface="+mj-lt"/>
                </a:rPr>
                <a:t>Environment</a:t>
              </a:r>
            </a:p>
            <a:p>
              <a:pPr algn="ctr"/>
              <a:r>
                <a:rPr lang="en-US" sz="500" dirty="0">
                  <a:solidFill>
                    <a:schemeClr val="bg1"/>
                  </a:solidFill>
                  <a:latin typeface="+mj-lt"/>
                </a:rPr>
                <a:t>/ Track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5A18529C-240C-774B-9765-734B03914FC5}"/>
                </a:ext>
              </a:extLst>
            </p:cNvPr>
            <p:cNvCxnSpPr>
              <a:cxnSpLocks/>
              <a:stCxn id="31" idx="3"/>
              <a:endCxn id="25" idx="3"/>
            </p:cNvCxnSpPr>
            <p:nvPr/>
          </p:nvCxnSpPr>
          <p:spPr>
            <a:xfrm flipH="1">
              <a:off x="9783816" y="4300817"/>
              <a:ext cx="2169033" cy="942125"/>
            </a:xfrm>
            <a:prstGeom prst="bentConnector3">
              <a:avLst>
                <a:gd name="adj1" fmla="val -1038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77FE9E-EB2E-5E49-82AF-5DE55E7CD460}"/>
                    </a:ext>
                  </a:extLst>
                </p:cNvPr>
                <p:cNvSpPr txBox="1"/>
                <p:nvPr/>
              </p:nvSpPr>
              <p:spPr>
                <a:xfrm>
                  <a:off x="9997692" y="4100026"/>
                  <a:ext cx="146542" cy="1978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77FE9E-EB2E-5E49-82AF-5DE55E7CD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7692" y="4100026"/>
                  <a:ext cx="146542" cy="197835"/>
                </a:xfrm>
                <a:prstGeom prst="rect">
                  <a:avLst/>
                </a:prstGeom>
                <a:blipFill>
                  <a:blip r:embed="rId4"/>
                  <a:stretch>
                    <a:fillRect l="-4000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2F3B1B2-C91C-C84A-9339-8273DFB3CF86}"/>
                    </a:ext>
                  </a:extLst>
                </p:cNvPr>
                <p:cNvSpPr txBox="1"/>
                <p:nvPr/>
              </p:nvSpPr>
              <p:spPr>
                <a:xfrm>
                  <a:off x="11155484" y="5290623"/>
                  <a:ext cx="183320" cy="1978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2F3B1B2-C91C-C84A-9339-8273DFB3C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484" y="5290623"/>
                  <a:ext cx="183320" cy="197835"/>
                </a:xfrm>
                <a:prstGeom prst="rect">
                  <a:avLst/>
                </a:prstGeom>
                <a:blipFill>
                  <a:blip r:embed="rId5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C45ED7-BBC6-DA47-BC05-0333E8481307}"/>
                    </a:ext>
                  </a:extLst>
                </p:cNvPr>
                <p:cNvSpPr/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C45ED7-BBC6-DA47-BC05-0333E84813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1C85488-9556-554B-817C-F458AFBB6C16}"/>
                </a:ext>
              </a:extLst>
            </p:cNvPr>
            <p:cNvSpPr/>
            <p:nvPr/>
          </p:nvSpPr>
          <p:spPr>
            <a:xfrm>
              <a:off x="6274594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+mj-lt"/>
                </a:rPr>
                <a:t>Perception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F856BC40-A2F9-E94F-8B29-CAED780BF4AC}"/>
                </a:ext>
              </a:extLst>
            </p:cNvPr>
            <p:cNvCxnSpPr>
              <a:cxnSpLocks/>
              <a:stCxn id="25" idx="1"/>
              <a:endCxn id="40" idx="1"/>
            </p:cNvCxnSpPr>
            <p:nvPr/>
          </p:nvCxnSpPr>
          <p:spPr>
            <a:xfrm rot="10800000">
              <a:off x="6274594" y="4300817"/>
              <a:ext cx="1914488" cy="942126"/>
            </a:xfrm>
            <a:prstGeom prst="bentConnector3">
              <a:avLst>
                <a:gd name="adj1" fmla="val 11176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7DE9D5E-A4F3-A049-9B04-BE30A9A1A650}"/>
                </a:ext>
              </a:extLst>
            </p:cNvPr>
            <p:cNvSpPr/>
            <p:nvPr/>
          </p:nvSpPr>
          <p:spPr>
            <a:xfrm>
              <a:off x="8189082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+mj-lt"/>
                </a:rPr>
                <a:t>Controller program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D1C8433-C596-C94D-8455-BAD57BE5A1B9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7869328" y="4300816"/>
              <a:ext cx="319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4743F0F-9407-6346-B3DA-0BFC7641BBC9}"/>
                </a:ext>
              </a:extLst>
            </p:cNvPr>
            <p:cNvCxnSpPr>
              <a:cxnSpLocks/>
              <a:stCxn id="42" idx="3"/>
              <a:endCxn id="31" idx="1"/>
            </p:cNvCxnSpPr>
            <p:nvPr/>
          </p:nvCxnSpPr>
          <p:spPr>
            <a:xfrm>
              <a:off x="9783816" y="4300816"/>
              <a:ext cx="57429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"/>
    </mc:Choice>
    <mc:Fallback xmlns="">
      <p:transition spd="slow" advTm="1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2F04-66BE-D14F-ACA9-A5159BB1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verification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216F6-CE4D-6C48-B832-37CA2ED8A570}"/>
              </a:ext>
            </a:extLst>
          </p:cNvPr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44FEB56-D8F1-0840-A61B-EDE0CA3750C6}"/>
                </a:ext>
              </a:extLst>
            </p:cNvPr>
            <p:cNvCxnSpPr>
              <a:cxnSpLocks/>
              <a:stCxn id="9" idx="1"/>
              <a:endCxn id="12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ard 20">
              <a:extLst>
                <a:ext uri="{FF2B5EF4-FFF2-40B4-BE49-F238E27FC236}">
                  <a16:creationId xmlns:a16="http://schemas.microsoft.com/office/drawing/2014/main" id="{FDE47286-BDCD-5940-BB15-826F3C5A077A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sp>
          <p:nvSpPr>
            <p:cNvPr id="12" name="Flowchart: Card 18">
              <a:extLst>
                <a:ext uri="{FF2B5EF4-FFF2-40B4-BE49-F238E27FC236}">
                  <a16:creationId xmlns:a16="http://schemas.microsoft.com/office/drawing/2014/main" id="{DA800C9B-BC5B-CE43-87FA-86DA3789E257}"/>
                </a:ext>
              </a:extLst>
            </p:cNvPr>
            <p:cNvSpPr/>
            <p:nvPr/>
          </p:nvSpPr>
          <p:spPr>
            <a:xfrm>
              <a:off x="758311" y="2424571"/>
              <a:ext cx="1533873" cy="178574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System Model/Code &amp; Property</a:t>
              </a: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Flowchart: Card 23">
              <a:extLst>
                <a:ext uri="{FF2B5EF4-FFF2-40B4-BE49-F238E27FC236}">
                  <a16:creationId xmlns:a16="http://schemas.microsoft.com/office/drawing/2014/main" id="{363711EF-1F34-D646-8B6B-03D061F2755B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6D9D9-2688-464B-8229-D8CBB0B19C3A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896B0-6F6A-9443-9B35-D9ADB8B364A4}"/>
                </a:ext>
              </a:extLst>
            </p:cNvPr>
            <p:cNvCxnSpPr>
              <a:stCxn id="8" idx="1"/>
              <a:endCxn id="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9CD5F-FF28-A542-BA33-4BCE13653AB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687308-2E80-6848-AACD-AACFD4FCC1DF}"/>
              </a:ext>
            </a:extLst>
          </p:cNvPr>
          <p:cNvSpPr/>
          <p:nvPr/>
        </p:nvSpPr>
        <p:spPr>
          <a:xfrm>
            <a:off x="224311" y="442685"/>
            <a:ext cx="2294666" cy="1497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System.</a:t>
            </a:r>
            <a:r>
              <a:rPr lang="en-US" sz="1600" dirty="0"/>
              <a:t> A subroutine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</a:p>
          <a:p>
            <a:r>
              <a:rPr lang="en-US" sz="1600" dirty="0"/>
              <a:t>for returning a sorted array of integers in some programming language, e.g. 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89C58-1D97-BC4A-A5F6-29B78EE63599}"/>
              </a:ext>
            </a:extLst>
          </p:cNvPr>
          <p:cNvSpPr/>
          <p:nvPr/>
        </p:nvSpPr>
        <p:spPr>
          <a:xfrm>
            <a:off x="234740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Requirement.</a:t>
            </a:r>
            <a:r>
              <a:rPr lang="en-US" sz="1600" dirty="0"/>
              <a:t> Output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</a:p>
          <a:p>
            <a:r>
              <a:rPr lang="en-US" sz="1600" dirty="0"/>
              <a:t>is the sorted version of the input array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a[]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FD4E3-7D07-2A41-AAB7-1C4FB7C69E3B}"/>
              </a:ext>
            </a:extLst>
          </p:cNvPr>
          <p:cNvSpPr/>
          <p:nvPr/>
        </p:nvSpPr>
        <p:spPr>
          <a:xfrm>
            <a:off x="4942593" y="4810585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Verifying compiler. </a:t>
            </a:r>
            <a:r>
              <a:rPr lang="en-US" sz="1600" dirty="0"/>
              <a:t>Checks that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b="1" dirty="0"/>
              <a:t> </a:t>
            </a:r>
            <a:r>
              <a:rPr lang="en-US" sz="1600" dirty="0"/>
              <a:t>meets the requirement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6A9B8-B998-D746-B8B1-D5C9B823E110}"/>
              </a:ext>
            </a:extLst>
          </p:cNvPr>
          <p:cNvSpPr/>
          <p:nvPr/>
        </p:nvSpPr>
        <p:spPr>
          <a:xfrm>
            <a:off x="9671887" y="1762358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counterexample. </a:t>
            </a:r>
            <a:r>
              <a:rPr lang="en-US" sz="1600" dirty="0"/>
              <a:t>A particular input array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dirty="0"/>
              <a:t> and initialization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/>
              <a:t> that produces wrong 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43580-8B5C-394A-B0F3-ADB7C8F5365B}"/>
              </a:ext>
            </a:extLst>
          </p:cNvPr>
          <p:cNvSpPr/>
          <p:nvPr/>
        </p:nvSpPr>
        <p:spPr>
          <a:xfrm>
            <a:off x="9671887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mathematical proof that establishes that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  <a:r>
              <a:rPr lang="en-US" sz="1600" dirty="0"/>
              <a:t>works for all inputs in the given model M of 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48F11-59BE-8341-8AE4-9684DC67894E}"/>
              </a:ext>
            </a:extLst>
          </p:cNvPr>
          <p:cNvSpPr/>
          <p:nvPr/>
        </p:nvSpPr>
        <p:spPr>
          <a:xfrm>
            <a:off x="224311" y="2136952"/>
            <a:ext cx="2294666" cy="855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model M for execution of  programs in C</a:t>
            </a:r>
          </a:p>
        </p:txBody>
      </p:sp>
    </p:spTree>
    <p:extLst>
      <p:ext uri="{BB962C8B-B14F-4D97-AF65-F5344CB8AC3E}">
        <p14:creationId xmlns:p14="http://schemas.microsoft.com/office/powerpoint/2010/main" val="180593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16653</TotalTime>
  <Words>1416</Words>
  <Application>Microsoft Macintosh PowerPoint</Application>
  <PresentationFormat>Widescreen</PresentationFormat>
  <Paragraphs>274</Paragraphs>
  <Slides>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Courier New</vt:lpstr>
      <vt:lpstr>Office Theme</vt:lpstr>
      <vt:lpstr>Introduction to the course: Verifying cyberphysical systems </vt:lpstr>
      <vt:lpstr>Welcome to Fall 21 edition of ECE/CS 584!</vt:lpstr>
      <vt:lpstr>Introduction</vt:lpstr>
      <vt:lpstr>What is verification?</vt:lpstr>
      <vt:lpstr>What are cyber-physical systems (CPS)?</vt:lpstr>
      <vt:lpstr>Autonomous vehicle: An example CPS</vt:lpstr>
      <vt:lpstr>Open problem</vt:lpstr>
      <vt:lpstr>The verification problem</vt:lpstr>
      <vt:lpstr>Program verification</vt:lpstr>
      <vt:lpstr>A cyber-physical example</vt:lpstr>
      <vt:lpstr>Our goals in this course</vt:lpstr>
      <vt:lpstr>Successes of Verification </vt:lpstr>
      <vt:lpstr>Intellectual successes</vt:lpstr>
      <vt:lpstr>Challenge 1: Models</vt:lpstr>
      <vt:lpstr>Challenge 2: Scalability</vt:lpstr>
      <vt:lpstr>Perspectives on scalability</vt:lpstr>
      <vt:lpstr>Challenge 3: Perception</vt:lpstr>
      <vt:lpstr>Learning objectives</vt:lpstr>
      <vt:lpstr>Administrivia</vt:lpstr>
      <vt:lpstr>Illinois 2021 Edition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 Mitras</dc:creator>
  <cp:keywords>Introduction, Formalization of Mathematics, Proofs</cp:keywords>
  <cp:lastModifiedBy>Mitra, Sayan</cp:lastModifiedBy>
  <cp:revision>236</cp:revision>
  <dcterms:created xsi:type="dcterms:W3CDTF">2012-08-27T20:41:55Z</dcterms:created>
  <dcterms:modified xsi:type="dcterms:W3CDTF">2021-08-24T17:00:16Z</dcterms:modified>
  <cp:category>ECE584</cp:category>
</cp:coreProperties>
</file>